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Montserrat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Alegreya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406D3F7F-7C99-4496-95ED-B519322C4A01}">
  <a:tblStyle styleId="{406D3F7F-7C99-4496-95ED-B519322C4A01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Montserrat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Montserra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Montserrat-boldItalic.fntdata"/><Relationship Id="rId30" Type="http://schemas.openxmlformats.org/officeDocument/2006/relationships/font" Target="fonts/Montserrat-italic.fntdata"/><Relationship Id="rId11" Type="http://schemas.openxmlformats.org/officeDocument/2006/relationships/slide" Target="slides/slide6.xml"/><Relationship Id="rId33" Type="http://schemas.openxmlformats.org/officeDocument/2006/relationships/font" Target="fonts/Lato-bold.fntdata"/><Relationship Id="rId10" Type="http://schemas.openxmlformats.org/officeDocument/2006/relationships/slide" Target="slides/slide5.xml"/><Relationship Id="rId32" Type="http://schemas.openxmlformats.org/officeDocument/2006/relationships/font" Target="fonts/Lato-regular.fntdata"/><Relationship Id="rId13" Type="http://schemas.openxmlformats.org/officeDocument/2006/relationships/slide" Target="slides/slide8.xml"/><Relationship Id="rId35" Type="http://schemas.openxmlformats.org/officeDocument/2006/relationships/font" Target="fonts/Lato-boldItalic.fntdata"/><Relationship Id="rId12" Type="http://schemas.openxmlformats.org/officeDocument/2006/relationships/slide" Target="slides/slide7.xml"/><Relationship Id="rId34" Type="http://schemas.openxmlformats.org/officeDocument/2006/relationships/font" Target="fonts/Lato-italic.fntdata"/><Relationship Id="rId15" Type="http://schemas.openxmlformats.org/officeDocument/2006/relationships/slide" Target="slides/slide10.xml"/><Relationship Id="rId37" Type="http://schemas.openxmlformats.org/officeDocument/2006/relationships/font" Target="fonts/Alegreya-bold.fntdata"/><Relationship Id="rId14" Type="http://schemas.openxmlformats.org/officeDocument/2006/relationships/slide" Target="slides/slide9.xml"/><Relationship Id="rId36" Type="http://schemas.openxmlformats.org/officeDocument/2006/relationships/font" Target="fonts/Alegreya-regular.fntdata"/><Relationship Id="rId17" Type="http://schemas.openxmlformats.org/officeDocument/2006/relationships/slide" Target="slides/slide12.xml"/><Relationship Id="rId39" Type="http://schemas.openxmlformats.org/officeDocument/2006/relationships/font" Target="fonts/Alegreya-boldItalic.fntdata"/><Relationship Id="rId16" Type="http://schemas.openxmlformats.org/officeDocument/2006/relationships/slide" Target="slides/slide11.xml"/><Relationship Id="rId38" Type="http://schemas.openxmlformats.org/officeDocument/2006/relationships/font" Target="fonts/Alegreya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27272"/>
              <a:buChar char="●"/>
              <a:defRPr sz="1100"/>
            </a:lvl1pPr>
            <a:lvl2pPr lvl="1">
              <a:spcBef>
                <a:spcPts val="0"/>
              </a:spcBef>
              <a:buSzPct val="127272"/>
              <a:buChar char="○"/>
              <a:defRPr sz="1100"/>
            </a:lvl2pPr>
            <a:lvl3pPr lvl="2">
              <a:spcBef>
                <a:spcPts val="0"/>
              </a:spcBef>
              <a:buSzPct val="127272"/>
              <a:buChar char="■"/>
              <a:defRPr sz="1100"/>
            </a:lvl3pPr>
            <a:lvl4pPr lvl="3">
              <a:spcBef>
                <a:spcPts val="0"/>
              </a:spcBef>
              <a:buSzPct val="127272"/>
              <a:buChar char="●"/>
              <a:defRPr sz="1100"/>
            </a:lvl4pPr>
            <a:lvl5pPr lvl="4">
              <a:spcBef>
                <a:spcPts val="0"/>
              </a:spcBef>
              <a:buSzPct val="127272"/>
              <a:buChar char="○"/>
              <a:defRPr sz="1100"/>
            </a:lvl5pPr>
            <a:lvl6pPr lvl="5">
              <a:spcBef>
                <a:spcPts val="0"/>
              </a:spcBef>
              <a:buSzPct val="127272"/>
              <a:buChar char="■"/>
              <a:defRPr sz="1100"/>
            </a:lvl6pPr>
            <a:lvl7pPr lvl="6">
              <a:spcBef>
                <a:spcPts val="0"/>
              </a:spcBef>
              <a:buSzPct val="127272"/>
              <a:buChar char="●"/>
              <a:defRPr sz="1100"/>
            </a:lvl7pPr>
            <a:lvl8pPr lvl="7">
              <a:spcBef>
                <a:spcPts val="0"/>
              </a:spcBef>
              <a:buSzPct val="127272"/>
              <a:buChar char="○"/>
              <a:defRPr sz="1100"/>
            </a:lvl8pPr>
            <a:lvl9pPr lvl="8">
              <a:spcBef>
                <a:spcPts val="0"/>
              </a:spcBef>
              <a:buSzPct val="127272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encrypted-tbn0.gstatic.com/images?q=tbn:ANd9GcSaw1wdMFYiLifSE4owjIUSuwlJ-2DuX5qoQQI3E_34GoP7LviZ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Shape 2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Shape 33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Shape 33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5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Shape 34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7" name="Shape 34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1" name="Shape 3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2" name="Shape 35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3" name="Shape 35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" name="Shape 2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Shape 2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Microsoft Computer Vision API: https://azure.microsoft.com/en-us/services/cognitive-services/computer-vision/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Image from </a:t>
            </a:r>
            <a:r>
              <a:rPr lang="en-GB" u="sng">
                <a:solidFill>
                  <a:schemeClr val="hlink"/>
                </a:solidFill>
                <a:hlinkClick r:id="rId2"/>
              </a:rPr>
              <a:t>https://encrypted-tbn0.gstatic.com/images?q=tbn:ANd9GcSaw1wdMFYiLifSE4owjIUSuwlJ-2DuX5qoQQI3E_34GoP7LviZ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/>
              <a:t>Accessed from the Creative Commons License 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Shape 2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Shape 2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Shape 2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Shape 2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Shape 2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Relationship Id="rId6" Type="http://schemas.openxmlformats.org/officeDocument/2006/relationships/hyperlink" Target="#slide=id.g1f87997393_0_787" TargetMode="Externa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#slide=id.g1f87997393_0_787" TargetMode="External"/><Relationship Id="rId3" Type="http://schemas.openxmlformats.org/officeDocument/2006/relationships/hyperlink" Target="#slide=id.g1f87997393_0_787" TargetMode="External"/><Relationship Id="rId4" Type="http://schemas.openxmlformats.org/officeDocument/2006/relationships/hyperlink" Target="#slide=id.g1f87997393_0_787" TargetMode="External"/><Relationship Id="rId5" Type="http://schemas.openxmlformats.org/officeDocument/2006/relationships/hyperlink" Target="#slide=id.g1f87997393_0_787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406605.jpg" id="10" name="Shape 10"/>
          <p:cNvPicPr preferRelativeResize="0"/>
          <p:nvPr/>
        </p:nvPicPr>
        <p:blipFill rotWithShape="1">
          <a:blip r:embed="rId2">
            <a:alphaModFix amt="66000"/>
          </a:blip>
          <a:srcRect b="39565" l="20991" r="40112" t="2690"/>
          <a:stretch/>
        </p:blipFill>
        <p:spPr>
          <a:xfrm>
            <a:off x="0" y="0"/>
            <a:ext cx="5157900" cy="5143500"/>
          </a:xfrm>
          <a:prstGeom prst="rtTriangle">
            <a:avLst/>
          </a:prstGeom>
          <a:noFill/>
          <a:ln>
            <a:noFill/>
          </a:ln>
        </p:spPr>
      </p:pic>
      <p:pic>
        <p:nvPicPr>
          <p:cNvPr descr="offset_comp_342327_edtied.jpg" id="11" name="Shape 11"/>
          <p:cNvPicPr preferRelativeResize="0"/>
          <p:nvPr/>
        </p:nvPicPr>
        <p:blipFill rotWithShape="1">
          <a:blip r:embed="rId3">
            <a:alphaModFix amt="31000"/>
          </a:blip>
          <a:srcRect b="11297" l="14009" r="43289" t="35833"/>
          <a:stretch/>
        </p:blipFill>
        <p:spPr>
          <a:xfrm rot="10800000">
            <a:off x="6976800" y="-25"/>
            <a:ext cx="2167200" cy="2012700"/>
          </a:xfrm>
          <a:prstGeom prst="rtTriangle">
            <a:avLst/>
          </a:prstGeom>
          <a:noFill/>
          <a:ln>
            <a:noFill/>
          </a:ln>
        </p:spPr>
      </p:pic>
      <p:sp>
        <p:nvSpPr>
          <p:cNvPr id="12" name="Shape 12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15" name="Shape 15"/>
          <p:cNvSpPr/>
          <p:nvPr/>
        </p:nvSpPr>
        <p:spPr>
          <a:xfrm rot="-5400000">
            <a:off x="5846" y="-4836"/>
            <a:ext cx="2291400" cy="2300100"/>
          </a:xfrm>
          <a:prstGeom prst="diagStripe">
            <a:avLst>
              <a:gd fmla="val 50000" name="adj"/>
            </a:avLst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" name="Shape 16"/>
          <p:cNvSpPr/>
          <p:nvPr/>
        </p:nvSpPr>
        <p:spPr>
          <a:xfrm flipH="1">
            <a:off x="652821" y="576768"/>
            <a:ext cx="2300100" cy="2291400"/>
          </a:xfrm>
          <a:prstGeom prst="diagStripe">
            <a:avLst>
              <a:gd fmla="val 50000" name="adj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7" name="Shape 13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8" name="Shape 13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9" name="Shape 13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40" name="Shape 14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141" name="Shape 14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2" name="Shape 14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3" name="Shape 14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4" name="Shape 14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5" name="Shape 14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6" name="Shape 14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7" name="Shape 14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8" name="Shape 14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9" name="Shape 14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0" name="Shape 15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1" name="Shape 15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2" name="Shape 15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3" name="Shape 15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4" name="Shape 15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5" name="Shape 15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6" name="Shape 15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8" name="Shape 15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59" name="Shape 15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60" name="Shape 1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3" name="Shape 16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4" name="Shape 16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5" name="Shape 16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66" name="Shape 16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67" name="Shape 16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9" name="Shape 169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70" name="Shape 170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300"/>
            </a:lvl9pPr>
          </a:lstStyle>
          <a:p/>
        </p:txBody>
      </p:sp>
      <p:sp>
        <p:nvSpPr>
          <p:cNvPr id="171" name="Shape 171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72" name="Shape 17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4" name="Shape 174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75" name="Shape 175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76" name="Shape 176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77" name="Shape 177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178" name="Shape 17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179" name="Shape 17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0" name="Shape 18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Shape 18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85" name="Shape 18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6" name="Shape 18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7" name="Shape 18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8" name="Shape 18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89" name="Shape 18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0" name="Shape 19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1" name="Shape 19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2" name="Shape 19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3" name="Shape 19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4" name="Shape 19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5" name="Shape 19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6" name="Shape 19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7" name="Shape 19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8" name="Shape 19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99" name="Shape 19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0" name="Shape 20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1" name="Shape 20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2" name="Shape 20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03" name="Shape 203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8000"/>
            </a:lvl1pPr>
            <a:lvl2pPr lvl="1">
              <a:spcBef>
                <a:spcPts val="0"/>
              </a:spcBef>
              <a:buSzPct val="100000"/>
              <a:defRPr sz="8000"/>
            </a:lvl2pPr>
            <a:lvl3pPr lvl="2">
              <a:spcBef>
                <a:spcPts val="0"/>
              </a:spcBef>
              <a:buSzPct val="100000"/>
              <a:defRPr sz="8000"/>
            </a:lvl3pPr>
            <a:lvl4pPr lvl="3">
              <a:spcBef>
                <a:spcPts val="0"/>
              </a:spcBef>
              <a:buSzPct val="100000"/>
              <a:defRPr sz="8000"/>
            </a:lvl4pPr>
            <a:lvl5pPr lvl="4">
              <a:spcBef>
                <a:spcPts val="0"/>
              </a:spcBef>
              <a:buSzPct val="100000"/>
              <a:defRPr sz="8000"/>
            </a:lvl5pPr>
            <a:lvl6pPr lvl="5">
              <a:spcBef>
                <a:spcPts val="0"/>
              </a:spcBef>
              <a:buSzPct val="100000"/>
              <a:defRPr sz="8000"/>
            </a:lvl6pPr>
            <a:lvl7pPr lvl="6">
              <a:spcBef>
                <a:spcPts val="0"/>
              </a:spcBef>
              <a:buSzPct val="100000"/>
              <a:defRPr sz="8000"/>
            </a:lvl7pPr>
            <a:lvl8pPr lvl="7">
              <a:spcBef>
                <a:spcPts val="0"/>
              </a:spcBef>
              <a:buSzPct val="100000"/>
              <a:defRPr sz="8000"/>
            </a:lvl8pPr>
            <a:lvl9pPr lvl="8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5" name="Shape 20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206" name="Shape 20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" name="Shape 20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body_alt3"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ffset_comp_343059.jpg" id="213" name="Shape 213"/>
          <p:cNvPicPr preferRelativeResize="0"/>
          <p:nvPr/>
        </p:nvPicPr>
        <p:blipFill rotWithShape="1">
          <a:blip r:embed="rId2">
            <a:alphaModFix amt="80000"/>
          </a:blip>
          <a:srcRect b="25870" l="30474" r="30474" t="11955"/>
          <a:stretch/>
        </p:blipFill>
        <p:spPr>
          <a:xfrm rot="-5400000">
            <a:off x="113630" y="-105700"/>
            <a:ext cx="5142300" cy="5364300"/>
          </a:xfrm>
          <a:prstGeom prst="diagStripe">
            <a:avLst>
              <a:gd fmla="val 50343" name="adj"/>
            </a:avLst>
          </a:prstGeom>
          <a:noFill/>
          <a:ln>
            <a:noFill/>
          </a:ln>
        </p:spPr>
      </p:pic>
      <p:sp>
        <p:nvSpPr>
          <p:cNvPr id="214" name="Shape 21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215" name="Shape 215"/>
          <p:cNvSpPr txBox="1"/>
          <p:nvPr>
            <p:ph idx="1" type="body"/>
          </p:nvPr>
        </p:nvSpPr>
        <p:spPr>
          <a:xfrm>
            <a:off x="4018025" y="1567550"/>
            <a:ext cx="4318500" cy="17667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16" name="Shape 2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217" name="Shape 217">
            <a:hlinkClick r:id="rId3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8" name="Shape 218">
            <a:hlinkClick r:id="rId4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" name="Shape 219">
            <a:hlinkClick r:id="rId5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0" name="Shape 220">
            <a:hlinkClick r:id="rId6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221" name="Shape 221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222" name="Shape 222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3" name="Shape 223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Shape 18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9" name="Shape 19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0" name="Shape 20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1" name="Shape 21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7" name="Shape 37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8" name="Shape 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39" name="Shape 39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0" name="Shape 40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1" name="Shape 41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42" name="Shape 42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OC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Shape 44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45" name="Shape 45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6" name="Shape 46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7" name="Shape 47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8" name="Shape 48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49" name="Shape 49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0" name="Shape 50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2" name="Shape 52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7" name="Shape 57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8" name="Shape 58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0" name="Shape 60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1" name="Shape 61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62" name="Shape 62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63" name="Shape 6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64" name="Shape 6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7" name="Shape 67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8" name="Shape 68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70" name="Shape 70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71" name="Shape 71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Shape 7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75" name="Shape 7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body_alt1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 txBox="1"/>
          <p:nvPr>
            <p:ph type="title"/>
          </p:nvPr>
        </p:nvSpPr>
        <p:spPr>
          <a:xfrm>
            <a:off x="361071" y="1924852"/>
            <a:ext cx="2304900" cy="1797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78" name="Shape 78"/>
          <p:cNvSpPr/>
          <p:nvPr/>
        </p:nvSpPr>
        <p:spPr>
          <a:xfrm>
            <a:off x="4564200" y="0"/>
            <a:ext cx="45798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6451271" y="1924850"/>
            <a:ext cx="2304900" cy="1797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defRPr sz="1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80" name="Shape 80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1" name="Shape 81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2" name="Shape 82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83" name="Shape 83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84" name="Shape 84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85" name="Shape 85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87" name="Shape 87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88" name="Shape 8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Title and body_alt2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/>
          <p:nvPr>
            <p:ph type="title"/>
          </p:nvPr>
        </p:nvSpPr>
        <p:spPr>
          <a:xfrm>
            <a:off x="702850" y="1708619"/>
            <a:ext cx="3333300" cy="1470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800"/>
            </a:lvl1pPr>
            <a:lvl2pPr lvl="1" rtl="0">
              <a:spcBef>
                <a:spcPts val="0"/>
              </a:spcBef>
              <a:buSzPct val="100000"/>
              <a:defRPr sz="1800"/>
            </a:lvl2pPr>
            <a:lvl3pPr lvl="2" rtl="0">
              <a:spcBef>
                <a:spcPts val="0"/>
              </a:spcBef>
              <a:buSzPct val="100000"/>
              <a:defRPr sz="1800"/>
            </a:lvl3pPr>
            <a:lvl4pPr lvl="3" rtl="0">
              <a:spcBef>
                <a:spcPts val="0"/>
              </a:spcBef>
              <a:buSzPct val="100000"/>
              <a:defRPr sz="1800"/>
            </a:lvl4pPr>
            <a:lvl5pPr lvl="4" rtl="0">
              <a:spcBef>
                <a:spcPts val="0"/>
              </a:spcBef>
              <a:buSzPct val="100000"/>
              <a:defRPr sz="1800"/>
            </a:lvl5pPr>
            <a:lvl6pPr lvl="5" rtl="0">
              <a:spcBef>
                <a:spcPts val="0"/>
              </a:spcBef>
              <a:buSzPct val="100000"/>
              <a:defRPr sz="1800"/>
            </a:lvl6pPr>
            <a:lvl7pPr lvl="6" rtl="0">
              <a:spcBef>
                <a:spcPts val="0"/>
              </a:spcBef>
              <a:buSzPct val="100000"/>
              <a:defRPr sz="1800"/>
            </a:lvl7pPr>
            <a:lvl8pPr lvl="7" rtl="0">
              <a:spcBef>
                <a:spcPts val="0"/>
              </a:spcBef>
              <a:buSzPct val="100000"/>
              <a:defRPr sz="1800"/>
            </a:lvl8pPr>
            <a:lvl9pPr lvl="8" rtl="0">
              <a:spcBef>
                <a:spcPts val="0"/>
              </a:spcBef>
              <a:buSzPct val="100000"/>
              <a:defRPr sz="1800"/>
            </a:lvl9pPr>
          </a:lstStyle>
          <a:p/>
        </p:txBody>
      </p:sp>
      <p:sp>
        <p:nvSpPr>
          <p:cNvPr id="91" name="Shape 91"/>
          <p:cNvSpPr/>
          <p:nvPr/>
        </p:nvSpPr>
        <p:spPr>
          <a:xfrm>
            <a:off x="0" y="3486600"/>
            <a:ext cx="9144000" cy="16569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2" name="Shape 92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3" name="Shape 93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4" name="Shape 94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95" name="Shape 95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96" name="Shape 96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7" name="Shape 97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99" name="Shape 99"/>
          <p:cNvSpPr txBox="1"/>
          <p:nvPr>
            <p:ph idx="2" type="title"/>
          </p:nvPr>
        </p:nvSpPr>
        <p:spPr>
          <a:xfrm>
            <a:off x="1297500" y="459490"/>
            <a:ext cx="3005700" cy="510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SzPct val="100000"/>
              <a:defRPr sz="1000"/>
            </a:lvl1pPr>
            <a:lvl2pPr lvl="1" rtl="0">
              <a:spcBef>
                <a:spcPts val="0"/>
              </a:spcBef>
              <a:buSzPct val="100000"/>
              <a:defRPr sz="1000"/>
            </a:lvl2pPr>
            <a:lvl3pPr lvl="2" rtl="0">
              <a:spcBef>
                <a:spcPts val="0"/>
              </a:spcBef>
              <a:buSzPct val="100000"/>
              <a:defRPr sz="1000"/>
            </a:lvl3pPr>
            <a:lvl4pPr lvl="3" rtl="0">
              <a:spcBef>
                <a:spcPts val="0"/>
              </a:spcBef>
              <a:buSzPct val="100000"/>
              <a:defRPr sz="1000"/>
            </a:lvl4pPr>
            <a:lvl5pPr lvl="4" rtl="0">
              <a:spcBef>
                <a:spcPts val="0"/>
              </a:spcBef>
              <a:buSzPct val="100000"/>
              <a:defRPr sz="1000"/>
            </a:lvl5pPr>
            <a:lvl6pPr lvl="5" rtl="0">
              <a:spcBef>
                <a:spcPts val="0"/>
              </a:spcBef>
              <a:buSzPct val="100000"/>
              <a:defRPr sz="1000"/>
            </a:lvl6pPr>
            <a:lvl7pPr lvl="6" rtl="0">
              <a:spcBef>
                <a:spcPts val="0"/>
              </a:spcBef>
              <a:buSzPct val="100000"/>
              <a:defRPr sz="1000"/>
            </a:lvl7pPr>
            <a:lvl8pPr lvl="7" rtl="0">
              <a:spcBef>
                <a:spcPts val="0"/>
              </a:spcBef>
              <a:buSzPct val="100000"/>
              <a:defRPr sz="1000"/>
            </a:lvl8pPr>
            <a:lvl9pPr lvl="8" rtl="0">
              <a:spcBef>
                <a:spcPts val="0"/>
              </a:spcBef>
              <a:buSzPct val="100000"/>
              <a:defRPr sz="1000"/>
            </a:lvl9pPr>
          </a:lstStyle>
          <a:p/>
        </p:txBody>
      </p:sp>
      <p:sp>
        <p:nvSpPr>
          <p:cNvPr id="100" name="Shape 10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702850" y="3625275"/>
            <a:ext cx="3333300" cy="7653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defRPr sz="11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4" name="Shape 104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5" name="Shape 105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06" name="Shape 106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07" name="Shape 10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08" name="Shape 10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10" name="Shape 11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11" name="Shape 111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2" name="Shape 112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13" name="Shape 1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" name="Shape 11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8" name="Shape 11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19" name="Shape 11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20" name="Shape 12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22" name="Shape 12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23" name="Shape 1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>
            <a:hlinkClick r:id="rId2"/>
          </p:cNvPr>
          <p:cNvSpPr/>
          <p:nvPr/>
        </p:nvSpPr>
        <p:spPr>
          <a:xfrm>
            <a:off x="0" y="0"/>
            <a:ext cx="632700" cy="5886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>
            <a:hlinkClick r:id="rId3"/>
          </p:cNvPr>
          <p:cNvSpPr/>
          <p:nvPr/>
        </p:nvSpPr>
        <p:spPr>
          <a:xfrm>
            <a:off x="212050" y="221751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7" name="Shape 127">
            <a:hlinkClick r:id="rId4"/>
          </p:cNvPr>
          <p:cNvSpPr/>
          <p:nvPr/>
        </p:nvSpPr>
        <p:spPr>
          <a:xfrm>
            <a:off x="212050" y="284225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8" name="Shape 128">
            <a:hlinkClick r:id="rId5"/>
          </p:cNvPr>
          <p:cNvSpPr/>
          <p:nvPr/>
        </p:nvSpPr>
        <p:spPr>
          <a:xfrm>
            <a:off x="212050" y="346699"/>
            <a:ext cx="219600" cy="18900"/>
          </a:xfrm>
          <a:prstGeom prst="rect">
            <a:avLst/>
          </a:prstGeom>
          <a:solidFill>
            <a:srgbClr val="55688B">
              <a:alpha val="35980"/>
            </a:srgbClr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grpSp>
        <p:nvGrpSpPr>
          <p:cNvPr id="129" name="Shape 12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130" name="Shape 13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1" name="Shape 13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rIns="91425" wrap="square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32" name="Shape 132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133" name="Shape 133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34" name="Shape 1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-GB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-GB"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azure.microsoft.com/en-us/services/cognitive-services/computer-vision/" TargetMode="External"/><Relationship Id="rId4" Type="http://schemas.openxmlformats.org/officeDocument/2006/relationships/hyperlink" Target="https://creativecommons.org/licenses/by-nc/3.0/" TargetMode="External"/><Relationship Id="rId5" Type="http://schemas.openxmlformats.org/officeDocument/2006/relationships/hyperlink" Target="https://code.google.com/archive/p/wiki-links/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 txBox="1"/>
          <p:nvPr>
            <p:ph type="ctrTitle"/>
          </p:nvPr>
        </p:nvSpPr>
        <p:spPr>
          <a:xfrm>
            <a:off x="3070500" y="1010850"/>
            <a:ext cx="5568900" cy="1599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Verbal Feedback for Visually-Impaired and Blind People</a:t>
            </a:r>
          </a:p>
        </p:txBody>
      </p:sp>
      <p:sp>
        <p:nvSpPr>
          <p:cNvPr id="229" name="Shape 229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GB"/>
              <a:t>By Li Breite and Mitko Nikolov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Methods</a:t>
            </a:r>
          </a:p>
        </p:txBody>
      </p:sp>
      <p:sp>
        <p:nvSpPr>
          <p:cNvPr id="284" name="Shape 284"/>
          <p:cNvSpPr txBox="1"/>
          <p:nvPr>
            <p:ph idx="1" type="body"/>
          </p:nvPr>
        </p:nvSpPr>
        <p:spPr>
          <a:xfrm>
            <a:off x="1297500" y="1743675"/>
            <a:ext cx="7038900" cy="299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Lato"/>
            </a:pPr>
            <a:r>
              <a:rPr lang="en-GB" sz="1600">
                <a:solidFill>
                  <a:srgbClr val="FFFFFF"/>
                </a:solidFill>
              </a:rPr>
              <a:t>Methods already implemented in the work done so far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Language model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Android application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Methods that will be experimented with in the final weeks of the project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/>
          <p:nvPr>
            <p:ph type="title"/>
          </p:nvPr>
        </p:nvSpPr>
        <p:spPr>
          <a:xfrm>
            <a:off x="1297500" y="142675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Methods</a:t>
            </a:r>
          </a:p>
        </p:txBody>
      </p:sp>
      <p:sp>
        <p:nvSpPr>
          <p:cNvPr id="290" name="Shape 290"/>
          <p:cNvSpPr txBox="1"/>
          <p:nvPr/>
        </p:nvSpPr>
        <p:spPr>
          <a:xfrm>
            <a:off x="1319503" y="1056775"/>
            <a:ext cx="9054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SEP</a:t>
            </a:r>
          </a:p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1" name="Shape 291"/>
          <p:cNvSpPr txBox="1"/>
          <p:nvPr/>
        </p:nvSpPr>
        <p:spPr>
          <a:xfrm>
            <a:off x="989025" y="2454537"/>
            <a:ext cx="19629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Brainstorm</a:t>
            </a:r>
          </a:p>
        </p:txBody>
      </p:sp>
      <p:sp>
        <p:nvSpPr>
          <p:cNvPr id="292" name="Shape 292"/>
          <p:cNvSpPr txBox="1"/>
          <p:nvPr/>
        </p:nvSpPr>
        <p:spPr>
          <a:xfrm>
            <a:off x="790750" y="3034700"/>
            <a:ext cx="2126700" cy="9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Chose what to work on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Researched work in the field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Researched available software that we could use</a:t>
            </a:r>
          </a:p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3" name="Shape 293"/>
          <p:cNvSpPr txBox="1"/>
          <p:nvPr/>
        </p:nvSpPr>
        <p:spPr>
          <a:xfrm>
            <a:off x="3172856" y="1056775"/>
            <a:ext cx="9054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OCT</a:t>
            </a:r>
          </a:p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4" name="Shape 294"/>
          <p:cNvSpPr txBox="1"/>
          <p:nvPr/>
        </p:nvSpPr>
        <p:spPr>
          <a:xfrm>
            <a:off x="2914067" y="2455000"/>
            <a:ext cx="19116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Language Model</a:t>
            </a:r>
          </a:p>
        </p:txBody>
      </p:sp>
      <p:sp>
        <p:nvSpPr>
          <p:cNvPr id="295" name="Shape 295"/>
          <p:cNvSpPr txBox="1"/>
          <p:nvPr/>
        </p:nvSpPr>
        <p:spPr>
          <a:xfrm>
            <a:off x="2725026" y="3035650"/>
            <a:ext cx="2126700" cy="9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Preprocessed data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Developed a language model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Implemented smoothing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Implemented UNK and interpolation smoothing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Fine-tuned interpolation vars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Performed intrinsic testing</a:t>
            </a:r>
          </a:p>
        </p:txBody>
      </p:sp>
      <p:sp>
        <p:nvSpPr>
          <p:cNvPr id="296" name="Shape 296"/>
          <p:cNvSpPr txBox="1"/>
          <p:nvPr/>
        </p:nvSpPr>
        <p:spPr>
          <a:xfrm>
            <a:off x="5013610" y="1056775"/>
            <a:ext cx="9054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NOV</a:t>
            </a:r>
          </a:p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7" name="Shape 297"/>
          <p:cNvSpPr txBox="1"/>
          <p:nvPr/>
        </p:nvSpPr>
        <p:spPr>
          <a:xfrm>
            <a:off x="4828250" y="2542825"/>
            <a:ext cx="19116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Language Model &amp;</a:t>
            </a:r>
          </a:p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App Implementation</a:t>
            </a:r>
          </a:p>
        </p:txBody>
      </p:sp>
      <p:sp>
        <p:nvSpPr>
          <p:cNvPr id="298" name="Shape 298"/>
          <p:cNvSpPr txBox="1"/>
          <p:nvPr/>
        </p:nvSpPr>
        <p:spPr>
          <a:xfrm>
            <a:off x="6849918" y="1056775"/>
            <a:ext cx="905400" cy="3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DEC</a:t>
            </a:r>
          </a:p>
          <a:p>
            <a:pPr lvl="0" rtl="0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 sz="8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299" name="Shape 299"/>
          <p:cNvSpPr txBox="1"/>
          <p:nvPr/>
        </p:nvSpPr>
        <p:spPr>
          <a:xfrm>
            <a:off x="6739851" y="2542825"/>
            <a:ext cx="2126700" cy="5679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 sz="12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Finalizing App design and SEMPRE Integration. Packaging</a:t>
            </a:r>
          </a:p>
        </p:txBody>
      </p:sp>
      <p:cxnSp>
        <p:nvCxnSpPr>
          <p:cNvPr id="300" name="Shape 300"/>
          <p:cNvCxnSpPr/>
          <p:nvPr/>
        </p:nvCxnSpPr>
        <p:spPr>
          <a:xfrm>
            <a:off x="2004347" y="1304160"/>
            <a:ext cx="1074900" cy="928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1" name="Shape 301"/>
          <p:cNvSpPr/>
          <p:nvPr/>
        </p:nvSpPr>
        <p:spPr>
          <a:xfrm flipH="1">
            <a:off x="1106713" y="2062712"/>
            <a:ext cx="1993500" cy="1803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2" name="Shape 302"/>
          <p:cNvSpPr/>
          <p:nvPr/>
        </p:nvSpPr>
        <p:spPr>
          <a:xfrm>
            <a:off x="1106093" y="2261962"/>
            <a:ext cx="1993500" cy="1803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03" name="Shape 303"/>
          <p:cNvCxnSpPr/>
          <p:nvPr/>
        </p:nvCxnSpPr>
        <p:spPr>
          <a:xfrm>
            <a:off x="3844176" y="1304160"/>
            <a:ext cx="1074900" cy="928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4" name="Shape 304"/>
          <p:cNvSpPr/>
          <p:nvPr/>
        </p:nvSpPr>
        <p:spPr>
          <a:xfrm flipH="1">
            <a:off x="2946543" y="2062712"/>
            <a:ext cx="1993500" cy="1803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>
                <a:solidFill>
                  <a:srgbClr val="999999"/>
                </a:solidFill>
              </a:rPr>
              <a:t>  </a:t>
            </a:r>
          </a:p>
        </p:txBody>
      </p:sp>
      <p:sp>
        <p:nvSpPr>
          <p:cNvPr id="305" name="Shape 305"/>
          <p:cNvSpPr/>
          <p:nvPr/>
        </p:nvSpPr>
        <p:spPr>
          <a:xfrm>
            <a:off x="2945922" y="2261962"/>
            <a:ext cx="1993500" cy="1803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06" name="Shape 306"/>
          <p:cNvCxnSpPr/>
          <p:nvPr/>
        </p:nvCxnSpPr>
        <p:spPr>
          <a:xfrm>
            <a:off x="5684930" y="1304160"/>
            <a:ext cx="1074900" cy="928800"/>
          </a:xfrm>
          <a:prstGeom prst="straightConnector1">
            <a:avLst/>
          </a:prstGeom>
          <a:noFill/>
          <a:ln cap="flat" cmpd="sng" w="9525">
            <a:solidFill>
              <a:srgbClr val="FFFFFF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07" name="Shape 307"/>
          <p:cNvSpPr/>
          <p:nvPr/>
        </p:nvSpPr>
        <p:spPr>
          <a:xfrm flipH="1">
            <a:off x="4787296" y="2062712"/>
            <a:ext cx="1993500" cy="180300"/>
          </a:xfrm>
          <a:prstGeom prst="parallelogram">
            <a:avLst>
              <a:gd fmla="val 96952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08" name="Shape 308"/>
          <p:cNvSpPr/>
          <p:nvPr/>
        </p:nvSpPr>
        <p:spPr>
          <a:xfrm>
            <a:off x="4787300" y="2258625"/>
            <a:ext cx="1993500" cy="180300"/>
          </a:xfrm>
          <a:prstGeom prst="parallelogram">
            <a:avLst>
              <a:gd fmla="val 96952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cxnSp>
        <p:nvCxnSpPr>
          <p:cNvPr id="309" name="Shape 309"/>
          <p:cNvCxnSpPr/>
          <p:nvPr/>
        </p:nvCxnSpPr>
        <p:spPr>
          <a:xfrm>
            <a:off x="7521238" y="1304160"/>
            <a:ext cx="1074900" cy="928800"/>
          </a:xfrm>
          <a:prstGeom prst="straightConnector1">
            <a:avLst/>
          </a:prstGeom>
          <a:noFill/>
          <a:ln cap="flat" cmpd="sng" w="9525">
            <a:solidFill>
              <a:schemeClr val="accent3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310" name="Shape 310"/>
          <p:cNvSpPr/>
          <p:nvPr/>
        </p:nvSpPr>
        <p:spPr>
          <a:xfrm flipH="1">
            <a:off x="6623604" y="2062712"/>
            <a:ext cx="1993500" cy="1803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11" name="Shape 311"/>
          <p:cNvSpPr/>
          <p:nvPr/>
        </p:nvSpPr>
        <p:spPr>
          <a:xfrm>
            <a:off x="6622984" y="2261962"/>
            <a:ext cx="1993500" cy="180300"/>
          </a:xfrm>
          <a:prstGeom prst="parallelogram">
            <a:avLst>
              <a:gd fmla="val 96952" name="adj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312" name="Shape 312"/>
          <p:cNvSpPr txBox="1"/>
          <p:nvPr/>
        </p:nvSpPr>
        <p:spPr>
          <a:xfrm>
            <a:off x="4496900" y="3035650"/>
            <a:ext cx="2283900" cy="9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Understood MS Comp. Vision API Doc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Tested MS Comp. Vision API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Implemented an application that queries the API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Learned how to perform semantic parsing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Embedded SEMPRE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Performed initial SEMPRE tests</a:t>
            </a:r>
          </a:p>
        </p:txBody>
      </p:sp>
      <p:sp>
        <p:nvSpPr>
          <p:cNvPr id="313" name="Shape 313"/>
          <p:cNvSpPr txBox="1"/>
          <p:nvPr/>
        </p:nvSpPr>
        <p:spPr>
          <a:xfrm>
            <a:off x="6545125" y="3035650"/>
            <a:ext cx="2397000" cy="93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Final changes on the design of the Android APP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Finish the SEMPRE Integration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Map semantic parsing to functionality of the Application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Experiment with MS Comp. Vision API data parsing</a:t>
            </a:r>
          </a:p>
          <a:p>
            <a:pPr indent="-292100" lvl="0" marL="457200" rtl="0"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buFont typeface="Roboto"/>
              <a:buChar char="-"/>
            </a:pPr>
            <a:r>
              <a:rPr lang="en-GB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Package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Current look of the application</a:t>
            </a:r>
          </a:p>
        </p:txBody>
      </p:sp>
      <p:pic>
        <p:nvPicPr>
          <p:cNvPr id="319" name="Shape 3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4150" y="1018825"/>
            <a:ext cx="1986104" cy="3530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Experimenting</a:t>
            </a:r>
          </a:p>
        </p:txBody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1297500" y="1743675"/>
            <a:ext cx="7038900" cy="299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Lato"/>
            </a:pPr>
            <a:r>
              <a:rPr lang="en-GB" sz="1600">
                <a:solidFill>
                  <a:srgbClr val="FFFFFF"/>
                </a:solidFill>
              </a:rPr>
              <a:t>Data Sets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Lato"/>
            </a:pPr>
            <a:r>
              <a:rPr lang="en-GB" sz="1600">
                <a:solidFill>
                  <a:srgbClr val="FFFFFF"/>
                </a:solidFill>
              </a:rPr>
              <a:t>Evaluation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Intrinsic</a:t>
            </a: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Perplexity</a:t>
            </a:r>
          </a:p>
          <a:p>
            <a:pPr indent="-3302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Lato"/>
            </a:pPr>
            <a:r>
              <a:rPr lang="en-GB" sz="1600">
                <a:solidFill>
                  <a:srgbClr val="FFFFFF"/>
                </a:solidFill>
              </a:rPr>
              <a:t>Interpolation</a:t>
            </a:r>
          </a:p>
          <a:p>
            <a:pPr indent="-3302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Deriving the best combination of unigrams, bigrams and trigrams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Planned future experiments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Data Sets</a:t>
            </a:r>
          </a:p>
        </p:txBody>
      </p:sp>
      <p:sp>
        <p:nvSpPr>
          <p:cNvPr id="331" name="Shape 331"/>
          <p:cNvSpPr txBox="1"/>
          <p:nvPr>
            <p:ph idx="1" type="body"/>
          </p:nvPr>
        </p:nvSpPr>
        <p:spPr>
          <a:xfrm>
            <a:off x="1297500" y="1743675"/>
            <a:ext cx="7038900" cy="299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Size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Training - 70%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Development - 10%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Testing - 20%</a:t>
            </a: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Proportions of used files across categories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Different numbers of files from various categories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Used the percentages above in order to prevent the Lang. Model from learning more in one field than in another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Evaluation - results</a:t>
            </a:r>
          </a:p>
        </p:txBody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1297500" y="1743675"/>
            <a:ext cx="7038900" cy="299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Lato"/>
            </a:pPr>
            <a:r>
              <a:rPr lang="en-GB" sz="1600">
                <a:solidFill>
                  <a:srgbClr val="FFFFFF"/>
                </a:solidFill>
              </a:rPr>
              <a:t>Perplexity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Our perplexity for test files from some categories (like news) is as low as 84 and for other varies around a 96. 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When we run the evaluation method on all the test files we have, the perplexity we get is 93. 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Shape 34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Evaluation - results</a:t>
            </a:r>
          </a:p>
        </p:txBody>
      </p:sp>
      <p:sp>
        <p:nvSpPr>
          <p:cNvPr id="343" name="Shape 343"/>
          <p:cNvSpPr txBox="1"/>
          <p:nvPr>
            <p:ph idx="1" type="body"/>
          </p:nvPr>
        </p:nvSpPr>
        <p:spPr>
          <a:xfrm>
            <a:off x="1297500" y="1743675"/>
            <a:ext cx="7038900" cy="299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Lato"/>
            </a:pPr>
            <a:r>
              <a:rPr lang="en-GB" sz="1600">
                <a:solidFill>
                  <a:srgbClr val="FFFFFF"/>
                </a:solidFill>
              </a:rPr>
              <a:t>Interpolation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Using the perplexity method and the development set, we experimented with different values for unigram, bigram and trigram data to perfect our interpolation smoothing</a:t>
            </a: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We found that the best proportion between the different data was:</a:t>
            </a:r>
          </a:p>
        </p:txBody>
      </p:sp>
      <p:graphicFrame>
        <p:nvGraphicFramePr>
          <p:cNvPr id="344" name="Shape 344"/>
          <p:cNvGraphicFramePr/>
          <p:nvPr/>
        </p:nvGraphicFramePr>
        <p:xfrm>
          <a:off x="889450" y="3565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{406D3F7F-7C99-4496-95ED-B519322C4A01}</a:tableStyleId>
              </a:tblPr>
              <a:tblGrid>
                <a:gridCol w="2413000"/>
                <a:gridCol w="2413000"/>
                <a:gridCol w="2413000"/>
              </a:tblGrid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Alegreya"/>
                          <a:ea typeface="Alegreya"/>
                          <a:cs typeface="Alegreya"/>
                          <a:sym typeface="Alegreya"/>
                        </a:rPr>
                        <a:t>Unigrams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Alegreya"/>
                          <a:ea typeface="Alegreya"/>
                          <a:cs typeface="Alegreya"/>
                          <a:sym typeface="Alegreya"/>
                        </a:rPr>
                        <a:t>Bigrams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Alegreya"/>
                          <a:ea typeface="Alegreya"/>
                          <a:cs typeface="Alegreya"/>
                          <a:sym typeface="Alegreya"/>
                        </a:rPr>
                        <a:t>Trigrams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</a:tr>
              <a:tr h="381000"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Alegreya"/>
                          <a:ea typeface="Alegreya"/>
                          <a:cs typeface="Alegreya"/>
                          <a:sym typeface="Alegreya"/>
                        </a:rPr>
                        <a:t>0.14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Alegreya"/>
                          <a:ea typeface="Alegreya"/>
                          <a:cs typeface="Alegreya"/>
                          <a:sym typeface="Alegreya"/>
                        </a:rPr>
                        <a:t>0.25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>
                      <a:noAutofit/>
                    </a:bodyPr>
                    <a:lstStyle/>
                    <a:p>
                      <a:pPr lvl="0" rtl="0">
                        <a:spcBef>
                          <a:spcPts val="0"/>
                        </a:spcBef>
                        <a:buNone/>
                      </a:pPr>
                      <a:r>
                        <a:rPr lang="en-GB" sz="1800">
                          <a:latin typeface="Alegreya"/>
                          <a:ea typeface="Alegreya"/>
                          <a:cs typeface="Alegreya"/>
                          <a:sym typeface="Alegreya"/>
                        </a:rPr>
                        <a:t>0.61</a:t>
                      </a:r>
                    </a:p>
                  </a:txBody>
                  <a:tcPr marT="91425" marB="91425" marR="91425" marL="91425">
                    <a:lnL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L>
                    <a:lnR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R>
                    <a:lnT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T>
                    <a:lnB cap="flat" cmpd="sng" w="9525">
                      <a:solidFill>
                        <a:srgbClr val="FFFFFF"/>
                      </a:solidFill>
                      <a:prstDash val="solid"/>
                      <a:round/>
                      <a:headEnd len="med" w="med" type="none"/>
                      <a:tailEnd len="med" w="med" type="none"/>
                    </a:lnB>
                    <a:solidFill>
                      <a:srgbClr val="D9D9D9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Shape 34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References</a:t>
            </a:r>
          </a:p>
        </p:txBody>
      </p:sp>
      <p:sp>
        <p:nvSpPr>
          <p:cNvPr id="350" name="Shape 350"/>
          <p:cNvSpPr txBox="1"/>
          <p:nvPr>
            <p:ph idx="1" type="body"/>
          </p:nvPr>
        </p:nvSpPr>
        <p:spPr>
          <a:xfrm>
            <a:off x="1297500" y="1075800"/>
            <a:ext cx="7038900" cy="2991900"/>
          </a:xfrm>
          <a:prstGeom prst="rect">
            <a:avLst/>
          </a:prstGeom>
          <a:ln cap="flat" cmpd="sng" w="9525">
            <a:solidFill>
              <a:srgbClr val="FFFFFF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wrap="square" tIns="91425">
            <a:noAutofit/>
          </a:bodyPr>
          <a:lstStyle/>
          <a:p>
            <a:pPr indent="-304800" lvl="0" marL="4572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AutoNum type="arabicPeriod"/>
            </a:pPr>
            <a:r>
              <a:rPr lang="en-GB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Microsoft Azure. “Computer Vision API.” Computer Vision-Image Processing and Analytics, Microsoft Corporation, </a:t>
            </a:r>
            <a:r>
              <a:rPr lang="en-GB" sz="12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3"/>
              </a:rPr>
              <a:t>https://azure.microsoft.com/en-us/services/cognitive-services/computer-vision/</a:t>
            </a:r>
            <a:r>
              <a:rPr lang="en-GB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  <a:p>
            <a:pPr lvl="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AutoNum type="arabicPeriod"/>
            </a:pPr>
            <a:r>
              <a:rPr lang="en-GB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Francis, Nelson and Kucera, Henry. “Brown Corpus : Nelson Francis and Henry Kucera : Free Download &amp; Streaming.” Internet Archive, Brown University, 1 Jan. 1964, https://archive.org/details/BrownCorpus. The corpus is being used under Creative Commons License (</a:t>
            </a:r>
            <a:r>
              <a:rPr lang="en-GB" sz="12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4"/>
              </a:rPr>
              <a:t>https://creativecommons.org/licenses/by-nc/3.0/</a:t>
            </a:r>
            <a:r>
              <a:rPr lang="en-GB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</a:p>
          <a:p>
            <a:pPr lvl="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>
              <a:lnSpc>
                <a:spcPct val="120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Montserrat"/>
              <a:buAutoNum type="arabicPeriod"/>
            </a:pPr>
            <a:r>
              <a:rPr lang="en-GB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Subramanya, Amar, et al. “Google Code Archive - Long-Term storage for Google Code Project Hosting.” Google, Google, 1 Oct. 2012, </a:t>
            </a:r>
            <a:r>
              <a:rPr lang="en-GB" sz="1200" u="sng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https://code.google.com/archive/p/wiki-links/</a:t>
            </a:r>
            <a:r>
              <a:rPr lang="en-GB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Shape 355"/>
          <p:cNvSpPr txBox="1"/>
          <p:nvPr/>
        </p:nvSpPr>
        <p:spPr>
          <a:xfrm>
            <a:off x="1641750" y="1941150"/>
            <a:ext cx="58605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wrap="square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-GB" sz="7200">
                <a:solidFill>
                  <a:srgbClr val="F3F3F3"/>
                </a:solidFill>
                <a:latin typeface="Lato"/>
                <a:ea typeface="Lato"/>
                <a:cs typeface="Lato"/>
                <a:sym typeface="Lato"/>
              </a:rPr>
              <a:t>Questions?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Shape 23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Overview - What is our project?</a:t>
            </a:r>
          </a:p>
        </p:txBody>
      </p:sp>
      <p:sp>
        <p:nvSpPr>
          <p:cNvPr id="235" name="Shape 235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  <a:buFont typeface="Arial"/>
            </a:pPr>
            <a:r>
              <a:rPr lang="en-GB" sz="1800"/>
              <a:t>Analyze pictures 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GB" sz="1800"/>
              <a:t>Microsoft Azure - Computer Vision API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ct val="100000"/>
            </a:pPr>
            <a:r>
              <a:rPr lang="en-GB" sz="1800"/>
              <a:t>Answer questions about pictures</a:t>
            </a:r>
          </a:p>
          <a:p>
            <a:pPr indent="-342900" lvl="0" marL="457200">
              <a:lnSpc>
                <a:spcPct val="200000"/>
              </a:lnSpc>
              <a:spcBef>
                <a:spcPts val="0"/>
              </a:spcBef>
              <a:buSzPct val="100000"/>
            </a:pPr>
            <a:r>
              <a:rPr lang="en-GB" sz="1800"/>
              <a:t>Android App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Shape 24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Overview - Why our project?</a:t>
            </a:r>
          </a:p>
        </p:txBody>
      </p:sp>
      <p:sp>
        <p:nvSpPr>
          <p:cNvPr id="241" name="Shape 241"/>
          <p:cNvSpPr txBox="1"/>
          <p:nvPr>
            <p:ph idx="1" type="body"/>
          </p:nvPr>
        </p:nvSpPr>
        <p:spPr>
          <a:xfrm>
            <a:off x="1297500" y="1743675"/>
            <a:ext cx="7038900" cy="299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800">
                <a:solidFill>
                  <a:srgbClr val="FFFFFF"/>
                </a:solidFill>
              </a:rPr>
              <a:t>Help people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800">
                <a:solidFill>
                  <a:srgbClr val="FFFFFF"/>
                </a:solidFill>
              </a:rPr>
              <a:t>Friends of Mitko’s who are blind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800">
                <a:solidFill>
                  <a:srgbClr val="FFFFFF"/>
                </a:solidFill>
              </a:rPr>
              <a:t>Help in everyday life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800">
                <a:solidFill>
                  <a:srgbClr val="FFFFFF"/>
                </a:solidFill>
              </a:rPr>
              <a:t>Examples of uses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-GB" sz="1800">
                <a:solidFill>
                  <a:srgbClr val="FFFFFF"/>
                </a:solidFill>
              </a:rPr>
              <a:t>Precursor to an actually useful app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Microsoft Computer Vision API</a:t>
            </a:r>
          </a:p>
        </p:txBody>
      </p:sp>
      <p:sp>
        <p:nvSpPr>
          <p:cNvPr id="247" name="Shape 247"/>
          <p:cNvSpPr txBox="1"/>
          <p:nvPr>
            <p:ph idx="1" type="body"/>
          </p:nvPr>
        </p:nvSpPr>
        <p:spPr>
          <a:xfrm>
            <a:off x="1297500" y="1743675"/>
            <a:ext cx="7038900" cy="299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800">
                <a:solidFill>
                  <a:srgbClr val="FFFFFF"/>
                </a:solidFill>
              </a:rPr>
              <a:t>Analyze pictures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800">
                <a:solidFill>
                  <a:srgbClr val="FFFFFF"/>
                </a:solidFill>
              </a:rPr>
              <a:t>Tags, Description, Faces, Landmarks, Celebrities</a:t>
            </a:r>
          </a:p>
          <a:p>
            <a:pPr indent="-342900" lvl="0" marL="457200" rtl="0">
              <a:lnSpc>
                <a:spcPct val="200000"/>
              </a:lnSpc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-GB" sz="1800">
                <a:solidFill>
                  <a:srgbClr val="FFFFFF"/>
                </a:solidFill>
              </a:rPr>
              <a:t>For more info: https://azure.microsoft.com/en-us/services/cognitive-services/computer-vision/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Microsoft Computer Vision API</a:t>
            </a:r>
          </a:p>
        </p:txBody>
      </p:sp>
      <p:pic>
        <p:nvPicPr>
          <p:cNvPr id="253" name="Shape 2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2513" y="1307850"/>
            <a:ext cx="2338975" cy="3527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Microsoft Computer Vision API</a:t>
            </a:r>
          </a:p>
        </p:txBody>
      </p:sp>
      <p:pic>
        <p:nvPicPr>
          <p:cNvPr id="259" name="Shape 2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2426" y="1110025"/>
            <a:ext cx="4479161" cy="38356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GB"/>
              <a:t>Methodology</a:t>
            </a:r>
          </a:p>
        </p:txBody>
      </p:sp>
      <p:sp>
        <p:nvSpPr>
          <p:cNvPr id="265" name="Shape 265"/>
          <p:cNvSpPr txBox="1"/>
          <p:nvPr>
            <p:ph idx="1" type="body"/>
          </p:nvPr>
        </p:nvSpPr>
        <p:spPr>
          <a:xfrm>
            <a:off x="1304550" y="1507675"/>
            <a:ext cx="6534900" cy="2415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GB" sz="1600"/>
              <a:t>Data Set and Preprocessing it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-330200" lvl="0" marL="457200" rtl="0">
              <a:spcBef>
                <a:spcPts val="0"/>
              </a:spcBef>
              <a:buSzPct val="100000"/>
              <a:buChar char="●"/>
            </a:pPr>
            <a:r>
              <a:rPr lang="en-GB" sz="1600"/>
              <a:t>Data Features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600"/>
          </a:p>
          <a:p>
            <a:pPr indent="-330200" lvl="0" marL="457200">
              <a:spcBef>
                <a:spcPts val="0"/>
              </a:spcBef>
              <a:buSzPct val="100000"/>
              <a:buChar char="●"/>
            </a:pPr>
            <a:r>
              <a:rPr lang="en-GB" sz="1600"/>
              <a:t>Methods </a:t>
            </a:r>
          </a:p>
        </p:txBody>
      </p:sp>
      <p:sp>
        <p:nvSpPr>
          <p:cNvPr id="266" name="Shape 266"/>
          <p:cNvSpPr/>
          <p:nvPr/>
        </p:nvSpPr>
        <p:spPr>
          <a:xfrm>
            <a:off x="7040600" y="3923575"/>
            <a:ext cx="2106350" cy="1222450"/>
          </a:xfrm>
          <a:custGeom>
            <a:pathLst>
              <a:path extrusionOk="0" h="48898" w="84254">
                <a:moveTo>
                  <a:pt x="0" y="0"/>
                </a:moveTo>
                <a:lnTo>
                  <a:pt x="50319" y="0"/>
                </a:lnTo>
                <a:lnTo>
                  <a:pt x="84254" y="33935"/>
                </a:lnTo>
                <a:lnTo>
                  <a:pt x="84254" y="48898"/>
                </a:lnTo>
                <a:lnTo>
                  <a:pt x="48798" y="48898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Data Set</a:t>
            </a:r>
          </a:p>
        </p:txBody>
      </p:sp>
      <p:sp>
        <p:nvSpPr>
          <p:cNvPr id="272" name="Shape 272"/>
          <p:cNvSpPr txBox="1"/>
          <p:nvPr>
            <p:ph idx="1" type="body"/>
          </p:nvPr>
        </p:nvSpPr>
        <p:spPr>
          <a:xfrm>
            <a:off x="1026150" y="1743675"/>
            <a:ext cx="7581600" cy="299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Brown University Corpus of Present-Day American English</a:t>
            </a: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Form A</a:t>
            </a: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Reference:https://raw.githubusercontent.com/nltk/nltk_data/gh-pages/packages/corpora/brown.zip</a:t>
            </a: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Data organization across files and categories</a:t>
            </a:r>
          </a:p>
          <a:p>
            <a:pPr indent="-330200" lvl="1" marL="9144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Taking advantage of it</a:t>
            </a: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Preprocessing</a:t>
            </a: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Preprocessing that was already done for us</a:t>
            </a:r>
          </a:p>
          <a:p>
            <a:pPr indent="-330200" lvl="1" marL="9144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Preprocessing that we performed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GB"/>
              <a:t>Data Features</a:t>
            </a:r>
          </a:p>
        </p:txBody>
      </p:sp>
      <p:sp>
        <p:nvSpPr>
          <p:cNvPr id="278" name="Shape 278"/>
          <p:cNvSpPr txBox="1"/>
          <p:nvPr>
            <p:ph idx="1" type="body"/>
          </p:nvPr>
        </p:nvSpPr>
        <p:spPr>
          <a:xfrm>
            <a:off x="1297500" y="1743675"/>
            <a:ext cx="7038900" cy="2991900"/>
          </a:xfrm>
          <a:prstGeom prst="rect">
            <a:avLst/>
          </a:prstGeom>
        </p:spPr>
        <p:txBody>
          <a:bodyPr anchorCtr="0" anchor="t" bIns="91425" lIns="91425" rIns="91425" wrap="square" tIns="91425">
            <a:noAutofit/>
          </a:bodyPr>
          <a:lstStyle/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Features we used</a:t>
            </a: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Word ordering</a:t>
            </a: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Number of repetitions</a:t>
            </a:r>
          </a:p>
          <a:p>
            <a:pPr indent="-330200" lvl="1" marL="9144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Categorization</a:t>
            </a:r>
          </a:p>
          <a:p>
            <a:pPr indent="-330200" lvl="0" marL="457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Features that were ineffective</a:t>
            </a:r>
          </a:p>
          <a:p>
            <a:pPr indent="-330200" lvl="1" marL="914400" rtl="0">
              <a:spcBef>
                <a:spcPts val="0"/>
              </a:spcBef>
              <a:buClr>
                <a:srgbClr val="FFFFFF"/>
              </a:buClr>
              <a:buSzPct val="100000"/>
            </a:pPr>
            <a:r>
              <a:rPr lang="en-GB" sz="1600">
                <a:solidFill>
                  <a:srgbClr val="FFFFFF"/>
                </a:solidFill>
              </a:rPr>
              <a:t>POS tags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